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9" r:id="rId2"/>
    <p:sldId id="334" r:id="rId3"/>
    <p:sldId id="341" r:id="rId4"/>
    <p:sldId id="344" r:id="rId5"/>
    <p:sldId id="345" r:id="rId6"/>
    <p:sldId id="346" r:id="rId7"/>
    <p:sldId id="347" r:id="rId8"/>
    <p:sldId id="352" r:id="rId9"/>
    <p:sldId id="353" r:id="rId10"/>
    <p:sldId id="354" r:id="rId11"/>
    <p:sldId id="348" r:id="rId12"/>
    <p:sldId id="349" r:id="rId13"/>
    <p:sldId id="350" r:id="rId14"/>
    <p:sldId id="351" r:id="rId15"/>
    <p:sldId id="342" r:id="rId16"/>
    <p:sldId id="343" r:id="rId17"/>
    <p:sldId id="295" r:id="rId18"/>
    <p:sldId id="316" r:id="rId19"/>
    <p:sldId id="317" r:id="rId20"/>
    <p:sldId id="337" r:id="rId21"/>
    <p:sldId id="306" r:id="rId22"/>
    <p:sldId id="307" r:id="rId23"/>
    <p:sldId id="308" r:id="rId24"/>
    <p:sldId id="318" r:id="rId25"/>
    <p:sldId id="309" r:id="rId26"/>
    <p:sldId id="310" r:id="rId27"/>
    <p:sldId id="312" r:id="rId28"/>
    <p:sldId id="323" r:id="rId29"/>
    <p:sldId id="314" r:id="rId30"/>
    <p:sldId id="315" r:id="rId31"/>
    <p:sldId id="325" r:id="rId32"/>
    <p:sldId id="329" r:id="rId33"/>
    <p:sldId id="330" r:id="rId34"/>
    <p:sldId id="331" r:id="rId35"/>
    <p:sldId id="332" r:id="rId36"/>
    <p:sldId id="335" r:id="rId37"/>
    <p:sldId id="333" r:id="rId38"/>
    <p:sldId id="340" r:id="rId39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4" autoAdjust="0"/>
    <p:restoredTop sz="65602" autoAdjust="0"/>
  </p:normalViewPr>
  <p:slideViewPr>
    <p:cSldViewPr snapToGrid="0">
      <p:cViewPr varScale="1">
        <p:scale>
          <a:sx n="107" d="100"/>
          <a:sy n="107" d="100"/>
        </p:scale>
        <p:origin x="3012" y="10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4253">
                  <a:defRPr/>
                </a:pPr>
                <a:r>
                  <a:rPr lang="ja-JP" altLang="en-US" sz="1100" dirty="0">
                    <a:latin typeface="Cambria Math" panose="02040503050406030204" pitchFamily="18" charset="0"/>
                  </a:rPr>
                  <a:t>多少こんがらがりそうではある。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+ 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横軸</a:t>
                </a:r>
                <a:r>
                  <a:rPr lang="en-US" altLang="ja-JP" sz="1100" dirty="0">
                    <a:latin typeface="Cambria Math" panose="02040503050406030204" pitchFamily="18" charset="0"/>
                  </a:rPr>
                  <a:t>t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のグラフを書く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+ f(t)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を書く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+ g(x-t)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を書く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10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1100" i="1" dirty="0">
                    <a:latin typeface="Cambria Math" panose="02040503050406030204" pitchFamily="18" charset="0"/>
                  </a:rPr>
                  <a:t>がゼロで無い値を持つ定義域は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i="1" dirty="0">
                    <a:latin typeface="Cambria Math" panose="02040503050406030204" pitchFamily="18" charset="0"/>
                  </a:rPr>
                  <a:t>  -0.5 &lt;= t-x &lt;= 0.5</a:t>
                </a:r>
              </a:p>
              <a:p>
                <a:pPr defTabSz="914253">
                  <a:defRPr/>
                </a:pPr>
                <a:r>
                  <a:rPr lang="en-US" altLang="ja-JP" sz="1100" i="1" dirty="0">
                    <a:latin typeface="Cambria Math" panose="02040503050406030204" pitchFamily="18" charset="0"/>
                  </a:rPr>
                  <a:t>  x-0.5 &lt;= t &lt;= x+0.5</a:t>
                </a:r>
              </a:p>
              <a:p>
                <a:pPr defTabSz="914253">
                  <a:defRPr/>
                </a:pPr>
                <a:r>
                  <a:rPr lang="en-US" altLang="ja-JP" sz="1100" i="1" dirty="0">
                    <a:latin typeface="Cambria Math" panose="02040503050406030204" pitchFamily="18" charset="0"/>
                  </a:rPr>
                  <a:t>+ 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この図示があれば，たぶん計算は大丈夫そう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1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𝑓∗𝑔)(𝑥)=∫_(−∞)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∞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▒𝑓(𝑡)𝑔(𝑥−𝑡)𝑑𝑡</a:t>
                </a:r>
                <a:endPara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36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425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1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𝑓∗𝑔)(𝑥)=∫_(−∞)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∞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▒𝑓(𝑡)𝑔(𝑥−𝑡)𝑑𝑡</a:t>
                </a:r>
                <a:endPara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96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1.</a:t>
            </a:r>
            <a:r>
              <a:rPr kumimoji="1" lang="ja-JP" altLang="en-US" baseline="0" dirty="0"/>
              <a:t>平均３</a:t>
            </a:r>
            <a:endParaRPr kumimoji="1" lang="en-US" altLang="ja-JP" baseline="0" dirty="0"/>
          </a:p>
          <a:p>
            <a:r>
              <a:rPr kumimoji="1" lang="ja-JP" altLang="en-US" dirty="0"/>
              <a:t>分散　</a:t>
            </a:r>
            <a:r>
              <a:rPr kumimoji="1" lang="en-US" altLang="ja-JP" dirty="0"/>
              <a:t>2.75</a:t>
            </a:r>
            <a:r>
              <a:rPr kumimoji="1" lang="ja-JP" altLang="en-US" dirty="0"/>
              <a:t>　</a:t>
            </a:r>
            <a:r>
              <a:rPr kumimoji="1" lang="en-US" altLang="ja-JP" dirty="0"/>
              <a:t>:((3-3)^2+(0-3)^2+(3-3)^2+(5-3)^2+(4-3)^2+(3-3)^2+(5-3)^2+(1-3)^2)/8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</a:t>
            </a:r>
            <a:r>
              <a:rPr kumimoji="1" lang="ja-JP" altLang="en-US" dirty="0"/>
              <a:t>の分散 </a:t>
            </a:r>
            <a:r>
              <a:rPr kumimoji="1" lang="en-US" altLang="ja-JP" dirty="0"/>
              <a:t>0.57…</a:t>
            </a:r>
          </a:p>
          <a:p>
            <a:r>
              <a:rPr kumimoji="1" lang="en-US" altLang="ja-JP" dirty="0"/>
              <a:t>B</a:t>
            </a:r>
            <a:r>
              <a:rPr kumimoji="1" lang="ja-JP" altLang="en-US" dirty="0"/>
              <a:t>の分散　</a:t>
            </a:r>
            <a:r>
              <a:rPr kumimoji="1" lang="en-US" altLang="ja-JP" dirty="0"/>
              <a:t>2.2…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Process&gt;noise&gt;</a:t>
            </a:r>
            <a:r>
              <a:rPr kumimoji="1" lang="en-US" altLang="ja-JP" dirty="0" err="1"/>
              <a:t>Solt</a:t>
            </a:r>
            <a:r>
              <a:rPr kumimoji="1" lang="en-US" altLang="ja-JP" baseline="0" dirty="0"/>
              <a:t> and </a:t>
            </a:r>
            <a:r>
              <a:rPr kumimoji="1" lang="en-US" altLang="ja-JP" baseline="0" dirty="0" err="1"/>
              <a:t>Papper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デルブーフ錯視</a:t>
            </a:r>
            <a:r>
              <a:rPr kumimoji="1" lang="ja-JP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kumimoji="1" lang="ja-JP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ふた</a:t>
            </a:r>
            <a:r>
              <a:rPr kumimoji="1" lang="ja-JP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えが</a:t>
            </a:r>
            <a:r>
              <a:rPr kumimoji="1" lang="ja-JP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消えると目が小さく見えるかも。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87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2023/8/14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2023/8/14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10" Type="http://schemas.openxmlformats.org/officeDocument/2006/relationships/image" Target="../media/image5.gif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0.png"/><Relationship Id="rId4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8" Type="http://schemas.openxmlformats.org/officeDocument/2006/relationships/image" Target="../media/image145.png"/><Relationship Id="rId3" Type="http://schemas.openxmlformats.org/officeDocument/2006/relationships/image" Target="../media/image48.png"/><Relationship Id="rId21" Type="http://schemas.openxmlformats.org/officeDocument/2006/relationships/image" Target="../media/image260.png"/><Relationship Id="rId7" Type="http://schemas.openxmlformats.org/officeDocument/2006/relationships/image" Target="../media/image46.wmf"/><Relationship Id="rId17" Type="http://schemas.openxmlformats.org/officeDocument/2006/relationships/image" Target="../media/image144.png"/><Relationship Id="rId25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10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24" Type="http://schemas.openxmlformats.org/officeDocument/2006/relationships/image" Target="../media/image280.png"/><Relationship Id="rId5" Type="http://schemas.openxmlformats.org/officeDocument/2006/relationships/image" Target="../media/image45.wmf"/><Relationship Id="rId23" Type="http://schemas.openxmlformats.org/officeDocument/2006/relationships/image" Target="../media/image270.png"/><Relationship Id="rId19" Type="http://schemas.openxmlformats.org/officeDocument/2006/relationships/image" Target="../media/image24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wmf"/><Relationship Id="rId22" Type="http://schemas.openxmlformats.org/officeDocument/2006/relationships/image" Target="../media/image42.png"/><Relationship Id="rId27" Type="http://schemas.openxmlformats.org/officeDocument/2006/relationships/image" Target="../media/image13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00.png"/><Relationship Id="rId7" Type="http://schemas.openxmlformats.org/officeDocument/2006/relationships/image" Target="../media/image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7" Type="http://schemas.openxmlformats.org/officeDocument/2006/relationships/image" Target="../media/image7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85.png"/><Relationship Id="rId4" Type="http://schemas.openxmlformats.org/officeDocument/2006/relationships/image" Target="../media/image720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556584" y="3115841"/>
            <a:ext cx="5044714" cy="3515130"/>
            <a:chOff x="556584" y="3115841"/>
            <a:chExt cx="5044714" cy="3515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正方形/長方形 42"/>
                <p:cNvSpPr/>
                <p:nvPr/>
              </p:nvSpPr>
              <p:spPr>
                <a:xfrm>
                  <a:off x="556584" y="3115841"/>
                  <a:ext cx="5044714" cy="12714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+1     −1≤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           0≤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     0              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ja-JP" sz="2400" dirty="0" smtClean="0">
                    <a:latin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3" name="正方形/長方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584" y="3115841"/>
                  <a:ext cx="5044714" cy="127143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グループ化 43"/>
            <p:cNvGrpSpPr/>
            <p:nvPr/>
          </p:nvGrpSpPr>
          <p:grpSpPr>
            <a:xfrm>
              <a:off x="563597" y="4470399"/>
              <a:ext cx="4298878" cy="1848285"/>
              <a:chOff x="385855" y="3768355"/>
              <a:chExt cx="3369287" cy="1788676"/>
            </a:xfrm>
          </p:grpSpPr>
          <p:cxnSp>
            <p:nvCxnSpPr>
              <p:cNvPr id="45" name="直線矢印コネクタ 44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 flipV="1">
                <a:off x="2080889" y="3768355"/>
                <a:ext cx="0" cy="17886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正方形/長方形 50"/>
            <p:cNvSpPr/>
            <p:nvPr/>
          </p:nvSpPr>
          <p:spPr>
            <a:xfrm>
              <a:off x="3920597" y="6169306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1</a:t>
              </a:r>
              <a:endParaRPr lang="ja-JP" altLang="en-US" sz="2400" dirty="0"/>
            </a:p>
          </p:txBody>
        </p:sp>
        <p:sp>
          <p:nvSpPr>
            <p:cNvPr id="2" name="フリーフォーム 1"/>
            <p:cNvSpPr/>
            <p:nvPr/>
          </p:nvSpPr>
          <p:spPr>
            <a:xfrm>
              <a:off x="590309" y="4768770"/>
              <a:ext cx="4236334" cy="1400536"/>
            </a:xfrm>
            <a:custGeom>
              <a:avLst/>
              <a:gdLst>
                <a:gd name="connsiteX0" fmla="*/ 0 w 4236334"/>
                <a:gd name="connsiteY0" fmla="*/ 1400536 h 1400536"/>
                <a:gd name="connsiteX1" fmla="*/ 729205 w 4236334"/>
                <a:gd name="connsiteY1" fmla="*/ 1400536 h 1400536"/>
                <a:gd name="connsiteX2" fmla="*/ 2129741 w 4236334"/>
                <a:gd name="connsiteY2" fmla="*/ 0 h 1400536"/>
                <a:gd name="connsiteX3" fmla="*/ 3518704 w 4236334"/>
                <a:gd name="connsiteY3" fmla="*/ 1388963 h 1400536"/>
                <a:gd name="connsiteX4" fmla="*/ 4236334 w 4236334"/>
                <a:gd name="connsiteY4" fmla="*/ 1388963 h 140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334" h="1400536">
                  <a:moveTo>
                    <a:pt x="0" y="1400536"/>
                  </a:moveTo>
                  <a:lnTo>
                    <a:pt x="729205" y="1400536"/>
                  </a:lnTo>
                  <a:lnTo>
                    <a:pt x="2129741" y="0"/>
                  </a:lnTo>
                  <a:lnTo>
                    <a:pt x="3518704" y="1388963"/>
                  </a:lnTo>
                  <a:lnTo>
                    <a:pt x="4236334" y="1388963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3472379" y="5161731"/>
                  <a:ext cx="206716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379" y="5161731"/>
                  <a:ext cx="206716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正方形/長方形 55"/>
            <p:cNvSpPr/>
            <p:nvPr/>
          </p:nvSpPr>
          <p:spPr>
            <a:xfrm>
              <a:off x="1118500" y="6169306"/>
              <a:ext cx="4347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lang="ja-JP" altLang="en-US" sz="2400" dirty="0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2759178" y="4537937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1</a:t>
              </a:r>
              <a:endParaRPr lang="ja-JP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7580707" y="30931"/>
                <a:ext cx="3656706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      −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07" y="30931"/>
                <a:ext cx="3656706" cy="1271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7560303" y="1285397"/>
                <a:ext cx="4210192" cy="1074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0           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03" y="1285397"/>
                <a:ext cx="4210192" cy="10749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グループ化 47"/>
          <p:cNvGrpSpPr/>
          <p:nvPr/>
        </p:nvGrpSpPr>
        <p:grpSpPr>
          <a:xfrm>
            <a:off x="5996191" y="404063"/>
            <a:ext cx="1682916" cy="707352"/>
            <a:chOff x="1959444" y="1283127"/>
            <a:chExt cx="2578266" cy="1083680"/>
          </a:xfrm>
        </p:grpSpPr>
        <p:grpSp>
          <p:nvGrpSpPr>
            <p:cNvPr id="49" name="グループ化 48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52" name="直線矢印コネクタ 51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矢印コネクタ 52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フリーフォーム 49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5993134" y="1425688"/>
            <a:ext cx="1682916" cy="707352"/>
            <a:chOff x="1959444" y="1283127"/>
            <a:chExt cx="2578266" cy="1083680"/>
          </a:xfrm>
        </p:grpSpPr>
        <p:grpSp>
          <p:nvGrpSpPr>
            <p:cNvPr id="55" name="グループ化 54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60" name="直線矢印コネクタ 59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矢印コネクタ 60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フリーフォーム 58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9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28" y="3269577"/>
            <a:ext cx="5690358" cy="28887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0" name="正方形/長方形 29"/>
          <p:cNvSpPr/>
          <p:nvPr/>
        </p:nvSpPr>
        <p:spPr>
          <a:xfrm>
            <a:off x="6364270" y="6380325"/>
            <a:ext cx="5036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By </a:t>
            </a:r>
            <a:r>
              <a:rPr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Lautaro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Carmona [CC-BY-SA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] from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wikipedia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正方形/長方形 31"/>
          <p:cNvSpPr/>
          <p:nvPr/>
        </p:nvSpPr>
        <p:spPr>
          <a:xfrm>
            <a:off x="249520" y="481099"/>
            <a:ext cx="4770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例題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関数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f g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の畳み込みを求めよ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624931" y="0"/>
            <a:ext cx="1567070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予習・復習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19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969699" y="530253"/>
            <a:ext cx="763256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70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899"/>
            <a:ext cx="1069131" cy="1069133"/>
            <a:chOff x="5234322" y="1556949"/>
            <a:chExt cx="1126935" cy="1126937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234322" y="155694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フィルタではノイズが削減されているのが分かる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64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鮮鋭化フィルタ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画像のエッジを強調する鮮鋭化フィルタが設計できる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直線矢印コネクタ 20"/>
          <p:cNvCxnSpPr/>
          <p:nvPr/>
        </p:nvCxnSpPr>
        <p:spPr>
          <a:xfrm>
            <a:off x="645045" y="182032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790188" y="73698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645045" y="2651229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790189" y="2198975"/>
            <a:ext cx="0" cy="935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645045" y="378208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90189" y="3375206"/>
            <a:ext cx="0" cy="763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/>
        </p:nvSpPr>
        <p:spPr>
          <a:xfrm>
            <a:off x="868202" y="1097963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57390" y="489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234405" y="21355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34405" y="332128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1" name="フリーフォーム 30"/>
          <p:cNvSpPr/>
          <p:nvPr/>
        </p:nvSpPr>
        <p:spPr>
          <a:xfrm>
            <a:off x="868202" y="206647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901700" y="3452432"/>
            <a:ext cx="2141220" cy="614258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833402" y="340102"/>
            <a:ext cx="0" cy="589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645045" y="562807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90188" y="4544733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057390" y="4297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鮮鋭化後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</a:t>
            </a:r>
          </a:p>
        </p:txBody>
      </p:sp>
      <p:sp>
        <p:nvSpPr>
          <p:cNvPr id="10" name="フリーフォーム 9"/>
          <p:cNvSpPr/>
          <p:nvPr/>
        </p:nvSpPr>
        <p:spPr>
          <a:xfrm>
            <a:off x="901700" y="4754420"/>
            <a:ext cx="2038350" cy="1011550"/>
          </a:xfrm>
          <a:custGeom>
            <a:avLst/>
            <a:gdLst>
              <a:gd name="connsiteX0" fmla="*/ 0 w 2038350"/>
              <a:gd name="connsiteY0" fmla="*/ 932039 h 1271635"/>
              <a:gd name="connsiteX1" fmla="*/ 514350 w 2038350"/>
              <a:gd name="connsiteY1" fmla="*/ 995539 h 1271635"/>
              <a:gd name="connsiteX2" fmla="*/ 736600 w 2038350"/>
              <a:gd name="connsiteY2" fmla="*/ 1230489 h 1271635"/>
              <a:gd name="connsiteX3" fmla="*/ 1016000 w 2038350"/>
              <a:gd name="connsiteY3" fmla="*/ 49389 h 1271635"/>
              <a:gd name="connsiteX4" fmla="*/ 1282700 w 2038350"/>
              <a:gd name="connsiteY4" fmla="*/ 227189 h 1271635"/>
              <a:gd name="connsiteX5" fmla="*/ 2038350 w 2038350"/>
              <a:gd name="connsiteY5" fmla="*/ 271639 h 1271635"/>
              <a:gd name="connsiteX0" fmla="*/ 0 w 2038350"/>
              <a:gd name="connsiteY0" fmla="*/ 923636 h 1262661"/>
              <a:gd name="connsiteX1" fmla="*/ 514350 w 2038350"/>
              <a:gd name="connsiteY1" fmla="*/ 987136 h 1262661"/>
              <a:gd name="connsiteX2" fmla="*/ 736600 w 2038350"/>
              <a:gd name="connsiteY2" fmla="*/ 1222086 h 1262661"/>
              <a:gd name="connsiteX3" fmla="*/ 1008380 w 2038350"/>
              <a:gd name="connsiteY3" fmla="*/ 50312 h 1262661"/>
              <a:gd name="connsiteX4" fmla="*/ 1282700 w 2038350"/>
              <a:gd name="connsiteY4" fmla="*/ 218786 h 1262661"/>
              <a:gd name="connsiteX5" fmla="*/ 2038350 w 2038350"/>
              <a:gd name="connsiteY5" fmla="*/ 263236 h 1262661"/>
              <a:gd name="connsiteX0" fmla="*/ 0 w 2038350"/>
              <a:gd name="connsiteY0" fmla="*/ 923636 h 1298749"/>
              <a:gd name="connsiteX1" fmla="*/ 514350 w 2038350"/>
              <a:gd name="connsiteY1" fmla="*/ 987136 h 1298749"/>
              <a:gd name="connsiteX2" fmla="*/ 736600 w 2038350"/>
              <a:gd name="connsiteY2" fmla="*/ 1222086 h 1298749"/>
              <a:gd name="connsiteX3" fmla="*/ 1008380 w 2038350"/>
              <a:gd name="connsiteY3" fmla="*/ 50312 h 1298749"/>
              <a:gd name="connsiteX4" fmla="*/ 1282700 w 2038350"/>
              <a:gd name="connsiteY4" fmla="*/ 218786 h 1298749"/>
              <a:gd name="connsiteX5" fmla="*/ 2038350 w 2038350"/>
              <a:gd name="connsiteY5" fmla="*/ 263236 h 1298749"/>
              <a:gd name="connsiteX0" fmla="*/ 0 w 2038350"/>
              <a:gd name="connsiteY0" fmla="*/ 923636 h 1222168"/>
              <a:gd name="connsiteX1" fmla="*/ 514350 w 2038350"/>
              <a:gd name="connsiteY1" fmla="*/ 987136 h 1222168"/>
              <a:gd name="connsiteX2" fmla="*/ 736600 w 2038350"/>
              <a:gd name="connsiteY2" fmla="*/ 1222086 h 1222168"/>
              <a:gd name="connsiteX3" fmla="*/ 1008380 w 2038350"/>
              <a:gd name="connsiteY3" fmla="*/ 50312 h 1222168"/>
              <a:gd name="connsiteX4" fmla="*/ 1282700 w 2038350"/>
              <a:gd name="connsiteY4" fmla="*/ 218786 h 1222168"/>
              <a:gd name="connsiteX5" fmla="*/ 2038350 w 2038350"/>
              <a:gd name="connsiteY5" fmla="*/ 263236 h 1222168"/>
              <a:gd name="connsiteX0" fmla="*/ 0 w 2038350"/>
              <a:gd name="connsiteY0" fmla="*/ 923250 h 1215956"/>
              <a:gd name="connsiteX1" fmla="*/ 514350 w 2038350"/>
              <a:gd name="connsiteY1" fmla="*/ 986750 h 1215956"/>
              <a:gd name="connsiteX2" fmla="*/ 784225 w 2038350"/>
              <a:gd name="connsiteY2" fmla="*/ 1215872 h 1215956"/>
              <a:gd name="connsiteX3" fmla="*/ 1008380 w 2038350"/>
              <a:gd name="connsiteY3" fmla="*/ 49926 h 1215956"/>
              <a:gd name="connsiteX4" fmla="*/ 1282700 w 2038350"/>
              <a:gd name="connsiteY4" fmla="*/ 218400 h 1215956"/>
              <a:gd name="connsiteX5" fmla="*/ 2038350 w 2038350"/>
              <a:gd name="connsiteY5" fmla="*/ 262850 h 1215956"/>
              <a:gd name="connsiteX0" fmla="*/ 0 w 2038350"/>
              <a:gd name="connsiteY0" fmla="*/ 873375 h 1166081"/>
              <a:gd name="connsiteX1" fmla="*/ 514350 w 2038350"/>
              <a:gd name="connsiteY1" fmla="*/ 936875 h 1166081"/>
              <a:gd name="connsiteX2" fmla="*/ 784225 w 2038350"/>
              <a:gd name="connsiteY2" fmla="*/ 1165997 h 1166081"/>
              <a:gd name="connsiteX3" fmla="*/ 1008380 w 2038350"/>
              <a:gd name="connsiteY3" fmla="*/ 51 h 1166081"/>
              <a:gd name="connsiteX4" fmla="*/ 1282700 w 2038350"/>
              <a:gd name="connsiteY4" fmla="*/ 168525 h 1166081"/>
              <a:gd name="connsiteX5" fmla="*/ 2038350 w 2038350"/>
              <a:gd name="connsiteY5" fmla="*/ 212975 h 1166081"/>
              <a:gd name="connsiteX0" fmla="*/ 0 w 2038350"/>
              <a:gd name="connsiteY0" fmla="*/ 902507 h 1237947"/>
              <a:gd name="connsiteX1" fmla="*/ 514350 w 2038350"/>
              <a:gd name="connsiteY1" fmla="*/ 966007 h 1237947"/>
              <a:gd name="connsiteX2" fmla="*/ 784225 w 2038350"/>
              <a:gd name="connsiteY2" fmla="*/ 1195129 h 1237947"/>
              <a:gd name="connsiteX3" fmla="*/ 1098867 w 2038350"/>
              <a:gd name="connsiteY3" fmla="*/ 42 h 1237947"/>
              <a:gd name="connsiteX4" fmla="*/ 1282700 w 2038350"/>
              <a:gd name="connsiteY4" fmla="*/ 197657 h 1237947"/>
              <a:gd name="connsiteX5" fmla="*/ 2038350 w 2038350"/>
              <a:gd name="connsiteY5" fmla="*/ 242107 h 1237947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350" h="1237946">
                <a:moveTo>
                  <a:pt x="0" y="902506"/>
                </a:moveTo>
                <a:cubicBezTo>
                  <a:pt x="195791" y="909385"/>
                  <a:pt x="383646" y="917236"/>
                  <a:pt x="514350" y="966006"/>
                </a:cubicBezTo>
                <a:cubicBezTo>
                  <a:pt x="645054" y="1014776"/>
                  <a:pt x="686806" y="1356122"/>
                  <a:pt x="784225" y="1195128"/>
                </a:cubicBezTo>
                <a:cubicBezTo>
                  <a:pt x="881644" y="1034134"/>
                  <a:pt x="991975" y="3091"/>
                  <a:pt x="1098867" y="41"/>
                </a:cubicBezTo>
                <a:cubicBezTo>
                  <a:pt x="1205759" y="-3009"/>
                  <a:pt x="1192795" y="168969"/>
                  <a:pt x="1282700" y="197656"/>
                </a:cubicBezTo>
                <a:cubicBezTo>
                  <a:pt x="1372605" y="226343"/>
                  <a:pt x="1745721" y="238402"/>
                  <a:pt x="2038350" y="24210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5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80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正方形/長方形 48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47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91549"/>
            <a:ext cx="8674593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準備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平均と分散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が与えられたとき、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その平均は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で与えられる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  <a:blipFill>
                <a:blip r:embed="rId3"/>
                <a:stretch>
                  <a:fillRect l="-1004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490142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以下の集合の平均と分散を求めよ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どちらが分散が大きい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A: {3,4,3,4,3,2,2},   B: {3,5,3,5,3,1,1}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4886415" cy="1098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平滑化フィルタでは，　      　　画素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j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を計算するため周囲の　画素の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を計算した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エッジ保存平滑化フィルタでは、以下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種の領域を考え，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一番分散の小さな領域の平均値を、その画素の値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とする</a:t>
            </a:r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非線形フィルタ，ハーフトーニング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非線形フィルタ処理（エッジ保存平滑化フィルタ）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					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線形フィルタの復習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ハーフトーニング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87" y="283483"/>
            <a:ext cx="4595163" cy="3063442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8" y="3605427"/>
            <a:ext cx="4595163" cy="30634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75" y="3605427"/>
            <a:ext cx="4595163" cy="306344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23079" y="32360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8741608" y="323609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083356" y="166475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9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数値の集合の代表値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数値の小さい順に並べ、ちょうど中央に位置する値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中央値と平均値は，用途によって使い分ける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6742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4792799" y="4421381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を中心とする 幅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の窓内の中央値を新しい画素値とする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外れ値（スパイクノイズ）を除去出来る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特徴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をある程度保存する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3161443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Process&gt;Filters&gt;Gaussian Blur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Process&gt;Filters&gt;median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3223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Salt &amp;pepper noise image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Gaussian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Median 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画像中の領域境界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強いエッジ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をまたがずに平滑化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122544" y="6421735"/>
            <a:ext cx="1792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75350" y="6421735"/>
            <a:ext cx="1914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453604" y="6446817"/>
            <a:ext cx="17501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100" b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3461204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Plug in&gt;Process &gt; Bilateral Filters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 image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radi:3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radi:50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radi:5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radi:80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輪郭が保持されるのでフィルターをかけたことに気づきにくい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560323" y="3915034"/>
            <a:ext cx="2556390" cy="2046215"/>
            <a:chOff x="1439777" y="3596250"/>
            <a:chExt cx="2954655" cy="2364999"/>
          </a:xfrm>
        </p:grpSpPr>
        <p:pic>
          <p:nvPicPr>
            <p:cNvPr id="45" name="図 44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1514522" y="3596250"/>
              <a:ext cx="2879910" cy="2364999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1439777" y="3797806"/>
              <a:ext cx="2954655" cy="2047001"/>
              <a:chOff x="4318540" y="4072490"/>
              <a:chExt cx="2594494" cy="1797479"/>
            </a:xfrm>
          </p:grpSpPr>
          <p:cxnSp>
            <p:nvCxnSpPr>
              <p:cNvPr id="32" name="直線矢印コネクタ 31"/>
              <p:cNvCxnSpPr/>
              <p:nvPr/>
            </p:nvCxnSpPr>
            <p:spPr>
              <a:xfrm flipH="1" flipV="1">
                <a:off x="4318540" y="5196046"/>
                <a:ext cx="1181322" cy="651678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V="1">
                <a:off x="5499862" y="4072490"/>
                <a:ext cx="0" cy="1795738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flipV="1">
                <a:off x="5482404" y="5317636"/>
                <a:ext cx="1430630" cy="552333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005130" y="832615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最も有名な特徴保存フィルタの１つ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空間的距離だけでなく、画素値の差を利用して重み計算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30646" y="5769358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831511" y="89659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画像は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協会 ディジタル画像処理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5.37]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参考に井尻が再作成したもの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3630" y="6278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843112" y="-4104362"/>
            <a:ext cx="12358353" cy="2401425"/>
            <a:chOff x="-843112" y="-7436080"/>
            <a:chExt cx="29504233" cy="5733143"/>
          </a:xfrm>
        </p:grpSpPr>
        <p:pic>
          <p:nvPicPr>
            <p:cNvPr id="39" name="図 38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-843112" y="-7436080"/>
              <a:ext cx="6981371" cy="5733143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5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21694264" y="-7276423"/>
              <a:ext cx="6966857" cy="5573486"/>
            </a:xfrm>
            <a:prstGeom prst="rect">
              <a:avLst/>
            </a:prstGeom>
          </p:spPr>
        </p:pic>
      </p:grp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5"/>
          <a:srcRect l="12037" t="14332" r="5639" b="10309"/>
          <a:stretch/>
        </p:blipFill>
        <p:spPr>
          <a:xfrm>
            <a:off x="5225441" y="3939933"/>
            <a:ext cx="2474006" cy="202131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l="11891" t="14438" r="5555" b="10735"/>
          <a:stretch/>
        </p:blipFill>
        <p:spPr>
          <a:xfrm>
            <a:off x="9028701" y="3934934"/>
            <a:ext cx="2486540" cy="198923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3446" y="1993255"/>
            <a:ext cx="1890144" cy="18901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3547" y="1935047"/>
            <a:ext cx="1857795" cy="185779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4761" y="1974564"/>
            <a:ext cx="1834420" cy="1834420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985117" y="5778381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567851" y="5770662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>
                <a:blip r:embed="rId4"/>
                <a:stretch>
                  <a:fillRect l="-928" t="-16456" b="-177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>
                <a:blip r:embed="rId5"/>
                <a:stretch>
                  <a:fillRect l="-1146" t="-10127" b="-24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17" name="正方形/長方形 16"/>
            <p:cNvSpPr/>
            <p:nvPr/>
          </p:nvSpPr>
          <p:spPr>
            <a:xfrm>
              <a:off x="987325" y="5040627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-11906" y="5316322"/>
              <a:ext cx="999231" cy="1426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>
                <a:blip r:embed="rId4"/>
                <a:stretch>
                  <a:fillRect l="-2033" t="-6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>
                <a:blip r:embed="rId5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のガウス関数</a:t>
                </a: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>
                <a:blip r:embed="rId6"/>
                <a:stretch>
                  <a:fillRect l="-290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グループ化 30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32" name="正方形/長方形 31"/>
            <p:cNvSpPr/>
            <p:nvPr/>
          </p:nvSpPr>
          <p:spPr>
            <a:xfrm>
              <a:off x="989884" y="5054854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39" name="直線矢印コネクタ 38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41" name="直線矢印コネクタ 40"/>
            <p:cNvCxnSpPr>
              <a:stCxn id="40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正方形/長方形 41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/>
            <p:cNvCxnSpPr>
              <a:stCxn id="42" idx="3"/>
              <a:endCxn id="32" idx="1"/>
            </p:cNvCxnSpPr>
            <p:nvPr/>
          </p:nvCxnSpPr>
          <p:spPr>
            <a:xfrm>
              <a:off x="-11906" y="5316322"/>
              <a:ext cx="1001790" cy="156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 descr="C:\Users\takashi\Desktop\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109182" y="5143485"/>
            <a:ext cx="2439169" cy="15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/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" name="数式" r:id="rId4" imgW="304536" imgH="203024" progId="Equation.3">
                    <p:embed/>
                  </p:oleObj>
                </mc:Choice>
                <mc:Fallback>
                  <p:oleObj name="数式" r:id="rId4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/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name="数式" r:id="rId6" imgW="380835" imgH="215806" progId="Equation.3">
                    <p:embed/>
                  </p:oleObj>
                </mc:Choice>
                <mc:Fallback>
                  <p:oleObj name="数式" r:id="rId6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/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" name="数式" r:id="rId8" imgW="368140" imgH="215806" progId="Equation.3">
                    <p:embed/>
                  </p:oleObj>
                </mc:Choice>
                <mc:Fallback>
                  <p:oleObj name="数式" r:id="rId8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グループ化 2"/>
          <p:cNvGrpSpPr/>
          <p:nvPr/>
        </p:nvGrpSpPr>
        <p:grpSpPr>
          <a:xfrm>
            <a:off x="588756" y="3135958"/>
            <a:ext cx="3490136" cy="2754203"/>
            <a:chOff x="1751476" y="3552559"/>
            <a:chExt cx="2229996" cy="1759777"/>
          </a:xfrm>
        </p:grpSpPr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78693" y="3961811"/>
              <a:ext cx="1350525" cy="1350525"/>
            </a:xfrm>
            <a:prstGeom prst="rect">
              <a:avLst/>
            </a:prstGeom>
          </p:spPr>
        </p:pic>
        <p:grpSp>
          <p:nvGrpSpPr>
            <p:cNvPr id="25" name="グループ化 24"/>
            <p:cNvGrpSpPr/>
            <p:nvPr/>
          </p:nvGrpSpPr>
          <p:grpSpPr>
            <a:xfrm rot="16200000">
              <a:off x="2211183" y="3564506"/>
              <a:ext cx="1205438" cy="1181543"/>
              <a:chOff x="1050583" y="2100807"/>
              <a:chExt cx="915009" cy="814869"/>
            </a:xfrm>
          </p:grpSpPr>
          <p:grpSp>
            <p:nvGrpSpPr>
              <p:cNvPr id="26" name="グループ化 25"/>
              <p:cNvGrpSpPr/>
              <p:nvPr/>
            </p:nvGrpSpPr>
            <p:grpSpPr>
              <a:xfrm>
                <a:off x="1050583" y="2236117"/>
                <a:ext cx="727773" cy="555257"/>
                <a:chOff x="-382198" y="2566065"/>
                <a:chExt cx="1277397" cy="974594"/>
              </a:xfrm>
            </p:grpSpPr>
            <p:sp>
              <p:nvSpPr>
                <p:cNvPr id="31" name="正方形/長方形 30"/>
                <p:cNvSpPr/>
                <p:nvPr/>
              </p:nvSpPr>
              <p:spPr>
                <a:xfrm>
                  <a:off x="-382198" y="2704047"/>
                  <a:ext cx="859353" cy="836612"/>
                </a:xfrm>
                <a:prstGeom prst="rect">
                  <a:avLst/>
                </a:prstGeom>
                <a:solidFill>
                  <a:srgbClr val="FFC000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-1760" y="3082585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3" name="直線矢印コネクタ 32"/>
                <p:cNvCxnSpPr/>
                <p:nvPr/>
              </p:nvCxnSpPr>
              <p:spPr>
                <a:xfrm flipH="1">
                  <a:off x="103235" y="3015239"/>
                  <a:ext cx="791964" cy="107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正方形/長方形 33"/>
                <p:cNvSpPr/>
                <p:nvPr/>
              </p:nvSpPr>
              <p:spPr>
                <a:xfrm>
                  <a:off x="-2554" y="2892944"/>
                  <a:ext cx="100063" cy="86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5" name="正方形/長方形 34"/>
                <p:cNvSpPr/>
                <p:nvPr/>
              </p:nvSpPr>
              <p:spPr>
                <a:xfrm>
                  <a:off x="3168" y="3279027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6" name="直線矢印コネクタ 35"/>
                <p:cNvCxnSpPr>
                  <a:endCxn id="34" idx="3"/>
                </p:cNvCxnSpPr>
                <p:nvPr/>
              </p:nvCxnSpPr>
              <p:spPr>
                <a:xfrm flipH="1">
                  <a:off x="97509" y="2566065"/>
                  <a:ext cx="727406" cy="3702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矢印コネクタ 36"/>
                <p:cNvCxnSpPr/>
                <p:nvPr/>
              </p:nvCxnSpPr>
              <p:spPr>
                <a:xfrm flipH="1" flipV="1">
                  <a:off x="103233" y="3322410"/>
                  <a:ext cx="721682" cy="16831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正方形/長方形 26"/>
                  <p:cNvSpPr/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400" b="1">
                              <a:latin typeface="Cambria Math"/>
                            </a:rPr>
                            <m:t>𝐱</m:t>
                          </m:r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7" name="正方形/長方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/>
                  <p:cNvSpPr/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8" name="正方形/長方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正方形/長方形 28"/>
                  <p:cNvSpPr/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9" name="正方形/長方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>
              <a:off x="1751476" y="4490888"/>
              <a:ext cx="2229996" cy="0"/>
            </a:xfrm>
            <a:prstGeom prst="line">
              <a:avLst/>
            </a:prstGeom>
            <a:noFill/>
            <a:ln w="444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エッジをまたいだ近傍画素について</a:t>
            </a: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864689" y="4954823"/>
            <a:ext cx="3327311" cy="1788877"/>
            <a:chOff x="4737188" y="4719373"/>
            <a:chExt cx="3327311" cy="1788877"/>
          </a:xfrm>
        </p:grpSpPr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バイラテラルフィルタ（パラメタ）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複数回適用すると良い結果が出やすい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カラー画像はチャンネル毎でなく、以下を用いて同じ重みを利用するとよい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  <a:blipFill>
                <a:blip r:embed="rId3"/>
                <a:stretch>
                  <a:fillRect l="-681" t="-10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57" y="5403232"/>
            <a:ext cx="1038225" cy="10382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6838" y="5308235"/>
            <a:ext cx="1038225" cy="10382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447" y="5308235"/>
            <a:ext cx="1038225" cy="1038225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2181560" y="-4080301"/>
            <a:ext cx="6068377" cy="2377364"/>
            <a:chOff x="6377965" y="-7378638"/>
            <a:chExt cx="14487596" cy="567570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7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8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085" t="13560" r="5908" b="9371"/>
          <a:stretch/>
        </p:blipFill>
        <p:spPr>
          <a:xfrm>
            <a:off x="1573182" y="4806076"/>
            <a:ext cx="2433360" cy="19982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l="12783" t="14351" r="5779" b="10599"/>
          <a:stretch/>
        </p:blipFill>
        <p:spPr>
          <a:xfrm>
            <a:off x="5515063" y="4801545"/>
            <a:ext cx="2456088" cy="20028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/>
          <a:srcRect l="11891" t="14438" r="5555" b="10735"/>
          <a:stretch/>
        </p:blipFill>
        <p:spPr>
          <a:xfrm>
            <a:off x="9479672" y="4801545"/>
            <a:ext cx="2428301" cy="194264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451034" y="44944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入力データ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042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9729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825638"/>
            <a:ext cx="11473211" cy="733270"/>
          </a:xfrm>
        </p:spPr>
        <p:txBody>
          <a:bodyPr/>
          <a:lstStyle/>
          <a:p>
            <a:pPr algn="r"/>
            <a:r>
              <a:rPr lang="ja-JP" altLang="en-US" dirty="0"/>
              <a:t>線形フィルタの復習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28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まとめ：空間フィルタ（非線形）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エッジ保存効果のあるフィルタを紹介した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エッジ保存平滑化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メディアンフィルタ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線形フィルタと比べ計算量は大きいが、特殊な効果が得られる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8340" y="2785496"/>
            <a:ext cx="11473211" cy="733270"/>
          </a:xfrm>
        </p:spPr>
        <p:txBody>
          <a:bodyPr/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78529"/>
            <a:ext cx="7390699" cy="109059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値画像に変換する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白黒画素の密度により濃淡を表現する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画素が十分細かければ人の目に濃淡として認識される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901699" y="6496929"/>
            <a:ext cx="10210801" cy="392806"/>
            <a:chOff x="901699" y="6325494"/>
            <a:chExt cx="10210801" cy="392806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濃度パターン法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ディザ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誤差拡散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4113716"/>
            <a:ext cx="3499484" cy="233298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1" y="4113716"/>
            <a:ext cx="3499484" cy="233298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26" y="4113716"/>
            <a:ext cx="3499484" cy="233298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1002347" y="2869692"/>
            <a:ext cx="2546350" cy="11938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5001843" y="2869692"/>
            <a:ext cx="2387600" cy="11938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17063" r="58756" b="69599"/>
          <a:stretch/>
        </p:blipFill>
        <p:spPr>
          <a:xfrm>
            <a:off x="8944231" y="2869692"/>
            <a:ext cx="2472875" cy="11938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30" y="249797"/>
            <a:ext cx="3443390" cy="2295593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133349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3874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0876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7881"/>
          <a:stretch/>
        </p:blipFill>
        <p:spPr>
          <a:xfrm>
            <a:off x="6133449" y="249797"/>
            <a:ext cx="2097695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図 5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504506" y="2305670"/>
            <a:ext cx="2482018" cy="1260446"/>
          </a:xfrm>
          <a:prstGeom prst="rect">
            <a:avLst/>
          </a:prstGeom>
        </p:spPr>
      </p:pic>
      <p:pic>
        <p:nvPicPr>
          <p:cNvPr id="576" name="図 5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497251" y="539779"/>
            <a:ext cx="2482018" cy="12604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濃度パターン法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ja-JP" altLang="en-US" sz="2400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ｘ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各ブロックの平均輝度値を計算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各ブロックについて似た平均輝度値をもつパターンを選択し，置き換える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ブロックのサイズは変更可（今回は</a:t>
            </a: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78937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6" name="正方形/長方形 385"/>
          <p:cNvSpPr/>
          <p:nvPr/>
        </p:nvSpPr>
        <p:spPr>
          <a:xfrm>
            <a:off x="145523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7" name="正方形/長方形 386"/>
          <p:cNvSpPr/>
          <p:nvPr/>
        </p:nvSpPr>
        <p:spPr>
          <a:xfrm>
            <a:off x="22997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8" name="正方形/長方形 387"/>
          <p:cNvSpPr/>
          <p:nvPr/>
        </p:nvSpPr>
        <p:spPr>
          <a:xfrm>
            <a:off x="3163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9" name="正方形/長方形 388"/>
          <p:cNvSpPr/>
          <p:nvPr/>
        </p:nvSpPr>
        <p:spPr>
          <a:xfrm>
            <a:off x="4052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0" name="正方形/長方形 389"/>
          <p:cNvSpPr/>
          <p:nvPr/>
        </p:nvSpPr>
        <p:spPr>
          <a:xfrm>
            <a:off x="4894884" y="3927412"/>
            <a:ext cx="70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1" name="正方形/長方形 390"/>
          <p:cNvSpPr/>
          <p:nvPr/>
        </p:nvSpPr>
        <p:spPr>
          <a:xfrm>
            <a:off x="578938" y="502596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2" name="正方形/長方形 391"/>
          <p:cNvSpPr/>
          <p:nvPr/>
        </p:nvSpPr>
        <p:spPr>
          <a:xfrm>
            <a:off x="1512945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3" name="正方形/長方形 392"/>
          <p:cNvSpPr/>
          <p:nvPr/>
        </p:nvSpPr>
        <p:spPr>
          <a:xfrm>
            <a:off x="23574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4" name="正方形/長方形 393"/>
          <p:cNvSpPr/>
          <p:nvPr/>
        </p:nvSpPr>
        <p:spPr>
          <a:xfrm>
            <a:off x="3221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5" name="正方形/長方形 394"/>
          <p:cNvSpPr/>
          <p:nvPr/>
        </p:nvSpPr>
        <p:spPr>
          <a:xfrm>
            <a:off x="4110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6" name="正方形/長方形 395"/>
          <p:cNvSpPr/>
          <p:nvPr/>
        </p:nvSpPr>
        <p:spPr>
          <a:xfrm>
            <a:off x="49482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7" name="正方形/長方形 396"/>
          <p:cNvSpPr/>
          <p:nvPr/>
        </p:nvSpPr>
        <p:spPr>
          <a:xfrm>
            <a:off x="6366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8" name="正方形/長方形 397"/>
          <p:cNvSpPr/>
          <p:nvPr/>
        </p:nvSpPr>
        <p:spPr>
          <a:xfrm>
            <a:off x="15129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9" name="正方形/長方形 398"/>
          <p:cNvSpPr/>
          <p:nvPr/>
        </p:nvSpPr>
        <p:spPr>
          <a:xfrm>
            <a:off x="23574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0" name="正方形/長方形 399"/>
          <p:cNvSpPr/>
          <p:nvPr/>
        </p:nvSpPr>
        <p:spPr>
          <a:xfrm>
            <a:off x="3221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1" name="正方形/長方形 400"/>
          <p:cNvSpPr/>
          <p:nvPr/>
        </p:nvSpPr>
        <p:spPr>
          <a:xfrm>
            <a:off x="4110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平均画素値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73.0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に正規化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0.286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4/17~5/17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を採用する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8471" y="2319014"/>
            <a:ext cx="2490798" cy="1247179"/>
            <a:chOff x="6488471" y="2709539"/>
            <a:chExt cx="2490798" cy="1247179"/>
          </a:xfrm>
        </p:grpSpPr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770" y="-699677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75" name="図 57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6453427" y="3964692"/>
            <a:ext cx="4790291" cy="2245822"/>
          </a:xfrm>
          <a:prstGeom prst="rect">
            <a:avLst/>
          </a:prstGeom>
        </p:spPr>
      </p:pic>
      <p:pic>
        <p:nvPicPr>
          <p:cNvPr id="578" name="図 5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1911" r="69621" b="74838"/>
          <a:stretch/>
        </p:blipFill>
        <p:spPr>
          <a:xfrm>
            <a:off x="9331605" y="344685"/>
            <a:ext cx="487695" cy="4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ディザ法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のディザパターン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を用意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各ブロックの画素に</a:t>
            </a:r>
            <a:r>
              <a:rPr kumimoji="1"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おいてディザパターン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と比較 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の値以上         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白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の値より小さい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黒</a:t>
            </a:r>
            <a:endParaRPr kumimoji="1"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比較する際，画像の画素値を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から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[0,16]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に変更しておく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出力パターン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88223" y="3392269"/>
            <a:ext cx="1962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96" y="157509"/>
            <a:ext cx="2499577" cy="1261981"/>
          </a:xfrm>
          <a:prstGeom prst="rect">
            <a:avLst/>
          </a:prstGeom>
        </p:spPr>
      </p:pic>
      <p:pic>
        <p:nvPicPr>
          <p:cNvPr id="252" name="図 2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7226001" y="4143197"/>
            <a:ext cx="3952861" cy="19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6415564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誤差拡散法</a:t>
            </a:r>
            <a:endParaRPr kumimoji="1" lang="ja-JP" altLang="en-US" sz="3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左上からラスタスキャンし一画素ずつ以下の通り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値化する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注目画素の画素値が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のとき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二値化処理</a:t>
                </a:r>
                <a:endPara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白に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注目画素を黒に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誤差拡散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上の二値化で以下の誤差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e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が発生した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- 255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–  0 </a:t>
                </a: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この誤差を隣接画素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分配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　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画素値を変化させる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18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3"/>
                <a:stretch>
                  <a:fillRect l="-1287" t="-1053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493625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4775211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181020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5434742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4942146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4953000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8968517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4764720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4688617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186100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018557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7608661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0845347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7608661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7225189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006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762125"/>
            <a:ext cx="4737099" cy="4628736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実装時の問題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右端や下端では誤差を拡散させる画素がない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解決策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右端や下端の計算時，誤差を拡散させる画素がない場合には誤差拡散を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行わない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 </a:t>
            </a:r>
            <a:r>
              <a:rPr lang="ja-JP" altLang="en-US" sz="2000" dirty="0" smtClean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小テストにて、誤差拡散法の欠点を問う課題を出しています。この右端・左端にておきる問題は、回避可能なのでこれ以外の欠点を回答してください。</a:t>
            </a:r>
            <a:endParaRPr lang="en-US" altLang="ja-JP" sz="20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7303250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5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値画像で表現する手法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濃度パターン法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ブロックの輝度値を利用し濃度パターンで置き換える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ディザ法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　　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ディザパターン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と画素値を比較し二値化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　　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ラスタスキャン順に二値化し，発生した誤差を隣接画素に拡散する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プログラミング演習で実装します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216356" y="3340024"/>
            <a:ext cx="9980295" cy="3517976"/>
            <a:chOff x="525780" y="2869692"/>
            <a:chExt cx="11404630" cy="402004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901699" y="6496929"/>
              <a:ext cx="10210801" cy="392806"/>
              <a:chOff x="901699" y="6325494"/>
              <a:chExt cx="10210801" cy="392806"/>
            </a:xfrm>
          </p:grpSpPr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016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濃度パターン法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807396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ディザ法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87375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誤差拡散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" y="4113716"/>
              <a:ext cx="3499484" cy="2332989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901" y="4113716"/>
              <a:ext cx="3499484" cy="2332989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0926" y="4113716"/>
              <a:ext cx="3499484" cy="2332989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2" t="16222" r="58082" b="67760"/>
            <a:stretch/>
          </p:blipFill>
          <p:spPr>
            <a:xfrm>
              <a:off x="1002347" y="2869692"/>
              <a:ext cx="2546350" cy="1193800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5" t="16331" r="59398" b="68971"/>
            <a:stretch/>
          </p:blipFill>
          <p:spPr>
            <a:xfrm>
              <a:off x="5001843" y="2869692"/>
              <a:ext cx="2387600" cy="119380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6" t="17063" r="58756" b="69599"/>
            <a:stretch/>
          </p:blipFill>
          <p:spPr>
            <a:xfrm>
              <a:off x="8944231" y="2869692"/>
              <a:ext cx="2472875" cy="1193800"/>
            </a:xfrm>
            <a:prstGeom prst="rect">
              <a:avLst/>
            </a:prstGeom>
          </p:spPr>
        </p:pic>
        <p:sp>
          <p:nvSpPr>
            <p:cNvPr id="27" name="正方形/長方形 26"/>
            <p:cNvSpPr/>
            <p:nvPr/>
          </p:nvSpPr>
          <p:spPr>
            <a:xfrm>
              <a:off x="133349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874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20876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000" dirty="0" smtClean="0"/>
              <a:t>時間が余ったら、フーリエ級数の話をする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64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正方形/長方形 51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25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7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>
                <a:blip r:embed="rId10"/>
                <a:stretch>
                  <a:fillRect l="-963" t="-8475" r="-1766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正方形/長方形 52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17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（変化の大きい部分）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を検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91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4713" y="252640"/>
            <a:ext cx="11071390" cy="733270"/>
          </a:xfrm>
        </p:spPr>
        <p:txBody>
          <a:bodyPr/>
          <a:lstStyle/>
          <a:p>
            <a:r>
              <a:rPr kumimoji="1" lang="en-US" altLang="ja-JP" dirty="0" smtClean="0"/>
              <a:t>Convolution(</a:t>
            </a:r>
            <a:r>
              <a:rPr kumimoji="1" lang="ja-JP" altLang="en-US" dirty="0" smtClean="0"/>
              <a:t>畳み込み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94711" y="1253604"/>
            <a:ext cx="11359831" cy="2077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二つの関数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g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 </a:t>
            </a:r>
            <a:r>
              <a:rPr lang="ja-JP" altLang="en-US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を重ね合わせる演算で以下の通り定義される</a:t>
            </a:r>
            <a:endParaRPr lang="en-US" altLang="ja-JP" sz="2400" i="1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2412720" y="1948803"/>
                <a:ext cx="7417800" cy="142038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4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720" y="1948803"/>
                <a:ext cx="7417800" cy="14203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2412720" y="3742804"/>
                <a:ext cx="7684219" cy="177067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ja-JP" altLang="en-US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4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720" y="3742804"/>
                <a:ext cx="7684219" cy="1770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630341" y="244827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連続関数</a:t>
            </a:r>
            <a:endParaRPr lang="ja-JP" altLang="en-US" sz="2800" dirty="0"/>
          </a:p>
        </p:txBody>
      </p:sp>
      <p:sp>
        <p:nvSpPr>
          <p:cNvPr id="42" name="正方形/長方形 41"/>
          <p:cNvSpPr/>
          <p:nvPr/>
        </p:nvSpPr>
        <p:spPr>
          <a:xfrm>
            <a:off x="630341" y="436653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離散</a:t>
            </a:r>
            <a:r>
              <a:rPr lang="ja-JP" altLang="en-US" sz="28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関数</a:t>
            </a:r>
            <a:endParaRPr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494710" y="6159270"/>
            <a:ext cx="106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を固定し，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lang="ja-JP" altLang="en-US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を平</a:t>
            </a:r>
            <a:r>
              <a: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行移動しながら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に</a:t>
            </a:r>
            <a:r>
              <a: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掛けあわせ，得られた関数を</a:t>
            </a:r>
            <a:r>
              <a:rPr lang="ja-JP" altLang="en-US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積分す</a:t>
            </a:r>
            <a:r>
              <a: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る</a:t>
            </a:r>
            <a:r>
              <a:rPr lang="ja-JP" altLang="en-US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とみてもよいかも</a:t>
            </a:r>
            <a:endParaRPr lang="en-US" altLang="ja-JP" i="1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0624931" y="0"/>
            <a:ext cx="1567070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予習・復習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69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7580707" y="30931"/>
                <a:ext cx="370018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      −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07" y="30931"/>
                <a:ext cx="3700180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560303" y="1285397"/>
                <a:ext cx="3673506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40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      −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03" y="1285397"/>
                <a:ext cx="3673506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グループ化 11"/>
          <p:cNvGrpSpPr/>
          <p:nvPr/>
        </p:nvGrpSpPr>
        <p:grpSpPr>
          <a:xfrm>
            <a:off x="5996191" y="404063"/>
            <a:ext cx="1682916" cy="707352"/>
            <a:chOff x="1959444" y="1283127"/>
            <a:chExt cx="2578266" cy="108368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10" name="直線矢印コネクタ 9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フリーフォーム 13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5993134" y="1425688"/>
            <a:ext cx="1682916" cy="707352"/>
            <a:chOff x="1959444" y="1283127"/>
            <a:chExt cx="2578266" cy="1083680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20" name="直線矢印コネクタ 19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フリーフォーム 18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正方形/長方形 51"/>
          <p:cNvSpPr/>
          <p:nvPr/>
        </p:nvSpPr>
        <p:spPr>
          <a:xfrm>
            <a:off x="249520" y="481099"/>
            <a:ext cx="4770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例題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関数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f g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の畳み込みを求めよ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0624931" y="0"/>
            <a:ext cx="1567070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予習・復習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55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6506</TotalTime>
  <Words>2088</Words>
  <Application>Microsoft Office PowerPoint</Application>
  <PresentationFormat>ワイド画面</PresentationFormat>
  <Paragraphs>666</Paragraphs>
  <Slides>38</Slides>
  <Notes>9</Notes>
  <HiddenSlides>1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8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ディジタルメディア処理</vt:lpstr>
      <vt:lpstr>フィルタ処理2 : 非線形フィルタ，ハーフトーニング</vt:lpstr>
      <vt:lpstr>線形フィルタの復習</vt:lpstr>
      <vt:lpstr>線形フィルタの例 1D</vt:lpstr>
      <vt:lpstr>線形フィルタの例 1D</vt:lpstr>
      <vt:lpstr>線形フィルタの例 1D</vt:lpstr>
      <vt:lpstr>線形フィルタの例 1D</vt:lpstr>
      <vt:lpstr>Convolution(畳み込み)とは</vt:lpstr>
      <vt:lpstr>PowerPoint プレゼンテーション</vt:lpstr>
      <vt:lpstr>PowerPoint プレゼンテーション</vt:lpstr>
      <vt:lpstr>線形フィルタ : 平滑化 </vt:lpstr>
      <vt:lpstr>PowerPoint プレゼンテーション</vt:lpstr>
      <vt:lpstr>PowerPoint プレゼンテーション</vt:lpstr>
      <vt:lpstr>線形フィルタ : 鮮鋭化フィルタ</vt:lpstr>
      <vt:lpstr>空間フィルタとは</vt:lpstr>
      <vt:lpstr>線形フィルタとは</vt:lpstr>
      <vt:lpstr>非線形フィルタ</vt:lpstr>
      <vt:lpstr>準備 : 平均と分散</vt:lpstr>
      <vt:lpstr>エッジ保存平滑化フィルタ</vt:lpstr>
      <vt:lpstr>PowerPoint プレゼンテーション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誤差拡散法</vt:lpstr>
      <vt:lpstr>まとめ : ハーフトーン処理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 </cp:lastModifiedBy>
  <cp:revision>273</cp:revision>
  <cp:lastPrinted>2017-05-11T08:09:22Z</cp:lastPrinted>
  <dcterms:created xsi:type="dcterms:W3CDTF">2017-01-19T02:23:36Z</dcterms:created>
  <dcterms:modified xsi:type="dcterms:W3CDTF">2023-08-14T08:13:09Z</dcterms:modified>
</cp:coreProperties>
</file>